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2" r:id="rId4"/>
    <p:sldId id="257" r:id="rId5"/>
    <p:sldId id="258" r:id="rId6"/>
    <p:sldId id="261" r:id="rId7"/>
    <p:sldId id="259" r:id="rId8"/>
    <p:sldId id="260" r:id="rId9"/>
    <p:sldId id="269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86" autoAdjust="0"/>
    <p:restoredTop sz="93115" autoAdjust="0"/>
  </p:normalViewPr>
  <p:slideViewPr>
    <p:cSldViewPr snapToGrid="0" snapToObjects="1">
      <p:cViewPr varScale="1">
        <p:scale>
          <a:sx n="75" d="100"/>
          <a:sy n="75" d="100"/>
        </p:scale>
        <p:origin x="192" y="664"/>
      </p:cViewPr>
      <p:guideLst/>
    </p:cSldViewPr>
  </p:slideViewPr>
  <p:outlineViewPr>
    <p:cViewPr>
      <p:scale>
        <a:sx n="33" d="100"/>
        <a:sy n="33" d="100"/>
      </p:scale>
      <p:origin x="0" y="-678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0">
              <a:schemeClr val="accent5">
                <a:lumMod val="89000"/>
              </a:schemeClr>
            </a:gs>
            <a:gs pos="11000">
              <a:srgbClr val="002060"/>
            </a:gs>
            <a:gs pos="100000">
              <a:srgbClr val="002060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E930C-A5F4-C846-9272-4D50436AC0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3" y="1814946"/>
            <a:ext cx="8791575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CUENTA PUBLICA </a:t>
            </a:r>
            <a:br>
              <a:rPr lang="es-CL" dirty="0"/>
            </a:br>
            <a:r>
              <a:rPr lang="es-CL" dirty="0"/>
              <a:t>TRIBUNAL DE PROPIEDAD INDUSTRIAL </a:t>
            </a:r>
            <a:br>
              <a:rPr lang="es-CL" dirty="0"/>
            </a:br>
            <a:r>
              <a:rPr lang="es-CL" dirty="0"/>
              <a:t>2020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E8BAF1-8D4D-8343-9D8E-8E12EF724D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4757033"/>
            <a:ext cx="8791575" cy="1655762"/>
          </a:xfrm>
        </p:spPr>
        <p:txBody>
          <a:bodyPr/>
          <a:lstStyle/>
          <a:p>
            <a:pPr algn="ctr"/>
            <a:r>
              <a:rPr lang="es-CL" sz="2400" dirty="0">
                <a:solidFill>
                  <a:schemeClr val="tx1"/>
                </a:solidFill>
              </a:rPr>
              <a:t>Andrés álvarez piñones </a:t>
            </a:r>
          </a:p>
          <a:p>
            <a:pPr algn="ctr"/>
            <a:r>
              <a:rPr lang="es-CL" dirty="0">
                <a:solidFill>
                  <a:schemeClr val="tx1"/>
                </a:solidFill>
              </a:rPr>
              <a:t>Presidente del tribunal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1332" y="152231"/>
            <a:ext cx="3245963" cy="1385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809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BE8E8C-3E84-194A-AC90-8C2210ED3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HITOS GESTIÓN 2020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51793-EF1E-C14A-BCA7-D33EE89BA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015846"/>
          </a:xfrm>
        </p:spPr>
        <p:txBody>
          <a:bodyPr>
            <a:normAutofit fontScale="92500" lnSpcReduction="10000"/>
          </a:bodyPr>
          <a:lstStyle/>
          <a:p>
            <a:r>
              <a:rPr lang="es-CL" dirty="0"/>
              <a:t>Audiencias On line</a:t>
            </a:r>
          </a:p>
          <a:p>
            <a:r>
              <a:rPr lang="es-CL" dirty="0"/>
              <a:t>Audiencias periciales on line (48), tabla especial dia viernes </a:t>
            </a:r>
          </a:p>
          <a:p>
            <a:r>
              <a:rPr lang="es-CL" dirty="0"/>
              <a:t>Pago de tasas</a:t>
            </a:r>
          </a:p>
          <a:p>
            <a:r>
              <a:rPr lang="es-CL" dirty="0"/>
              <a:t>Firma electrónica</a:t>
            </a:r>
          </a:p>
          <a:p>
            <a:r>
              <a:rPr lang="es-CL" dirty="0"/>
              <a:t>Expediente de tramitación digital</a:t>
            </a:r>
          </a:p>
          <a:p>
            <a:r>
              <a:rPr lang="es-CL" dirty="0"/>
              <a:t>Boletin de jurisprudencia (18 resumenes de jurisprudencia de patentes)</a:t>
            </a:r>
          </a:p>
          <a:p>
            <a:r>
              <a:rPr lang="es-CL" dirty="0"/>
              <a:t>100% de protecciones suplementarias resueltas (baja de 1 mes en promedio de tramitación)</a:t>
            </a:r>
          </a:p>
        </p:txBody>
      </p:sp>
    </p:spTree>
    <p:extLst>
      <p:ext uri="{BB962C8B-B14F-4D97-AF65-F5344CB8AC3E}">
        <p14:creationId xmlns:p14="http://schemas.microsoft.com/office/powerpoint/2010/main" val="4269327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C04C02-58B3-8E41-9BEE-E62C181E3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1" y="34858"/>
            <a:ext cx="9905998" cy="1478570"/>
          </a:xfrm>
        </p:spPr>
        <p:txBody>
          <a:bodyPr/>
          <a:lstStyle/>
          <a:p>
            <a:pPr algn="ctr"/>
            <a:r>
              <a:rPr lang="es-CL" dirty="0"/>
              <a:t>EXPEDIENTE DE TRAMITACIÓN DIGITAL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9F21AD-53A9-CC4D-9049-C17EF73A3D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201" y="1787708"/>
            <a:ext cx="4878389" cy="634976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s-CL" dirty="0"/>
              <a:t>Mejorar el acceso logrando una cobertura nacional</a:t>
            </a:r>
          </a:p>
          <a:p>
            <a:pPr lvl="0"/>
            <a:r>
              <a:rPr lang="es-CL" dirty="0"/>
              <a:t>Disminuir costos de litigación</a:t>
            </a:r>
          </a:p>
          <a:p>
            <a:pPr lvl="0"/>
            <a:r>
              <a:rPr lang="es-CL" dirty="0"/>
              <a:t>Convivir de manera voluntaria con el principio de la escrituración en papel y la tramitación física</a:t>
            </a:r>
          </a:p>
          <a:p>
            <a:pPr lvl="0"/>
            <a:r>
              <a:rPr lang="es-CL" dirty="0"/>
              <a:t>Implementar el estándar de clave única del Servicio de Registro Civil e Identificación.</a:t>
            </a:r>
          </a:p>
          <a:p>
            <a:pPr lvl="0"/>
            <a:r>
              <a:rPr lang="es-CL" dirty="0"/>
              <a:t>Generar ahorro de costos operacionales futuros del TDPI.</a:t>
            </a:r>
          </a:p>
          <a:p>
            <a:pPr lvl="0"/>
            <a:r>
              <a:rPr lang="es-CL" dirty="0"/>
              <a:t>Otorgar mayor publicidad y transparencia en la tramitación de causas</a:t>
            </a:r>
          </a:p>
          <a:p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49988" y="1787708"/>
            <a:ext cx="4875211" cy="409294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s-CL" dirty="0"/>
              <a:t>Contar con herramientas de gestión y tramitación electrónica de causas que permitan al TDPI escalabilidad suficiente para otros proyectos dirigidos a la interoperabilidad, por ejemplo, con TDPI u otros órganos públicos</a:t>
            </a:r>
          </a:p>
          <a:p>
            <a:pPr lvl="0"/>
            <a:r>
              <a:rPr lang="es-CL" dirty="0"/>
              <a:t>Contar con reportes de gestión automáticos</a:t>
            </a:r>
          </a:p>
          <a:p>
            <a:pPr lvl="0"/>
            <a:r>
              <a:rPr lang="es-CL" dirty="0"/>
              <a:t>Plataforma de firmas</a:t>
            </a:r>
          </a:p>
          <a:p>
            <a:pPr lvl="0"/>
            <a:r>
              <a:rPr lang="es-CL" dirty="0"/>
              <a:t>Disminuir riesgos de errores al minimizar el trabajo manual en el tratamiento de datos</a:t>
            </a:r>
          </a:p>
          <a:p>
            <a:pPr lvl="0"/>
            <a:r>
              <a:rPr lang="es-CL" dirty="0"/>
              <a:t>Cumplir con estándares de seguridad </a:t>
            </a:r>
          </a:p>
        </p:txBody>
      </p:sp>
    </p:spTree>
    <p:extLst>
      <p:ext uri="{BB962C8B-B14F-4D97-AF65-F5344CB8AC3E}">
        <p14:creationId xmlns:p14="http://schemas.microsoft.com/office/powerpoint/2010/main" val="379985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CDAD22-D165-DC44-8C3A-C81525B2E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EXPEDIENTE DE TRAMITACIÓN DIGITAL 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FF2A8664-859F-5E4D-895F-0055C037C45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615" y="2453833"/>
            <a:ext cx="7893934" cy="35765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6343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3EE40B-D9F6-DA4D-9E1B-9DDFE2C2C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DESAFIOS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F5581A-1E5D-5D43-B8BF-C18AF33C6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/>
              <a:t>Actualizacion tecnologica del Tribunal (presupuesto, autonomia presupuestaria, página web)</a:t>
            </a:r>
          </a:p>
          <a:p>
            <a:r>
              <a:rPr lang="es-CL" dirty="0"/>
              <a:t>Audiencias on line </a:t>
            </a:r>
          </a:p>
          <a:p>
            <a:r>
              <a:rPr lang="es-CL" dirty="0"/>
              <a:t>Menor ingresos de apelaciones al Tribunal (suspensión de procedimientos en INAPI)</a:t>
            </a:r>
          </a:p>
          <a:p>
            <a:r>
              <a:rPr lang="es-CL" dirty="0"/>
              <a:t>Tabla de patentes, se priorizará durante año 2021 (dos salas on line) </a:t>
            </a:r>
          </a:p>
          <a:p>
            <a:r>
              <a:rPr lang="es-CL" dirty="0"/>
              <a:t>Operación del expediente digital</a:t>
            </a:r>
          </a:p>
        </p:txBody>
      </p:sp>
    </p:spTree>
    <p:extLst>
      <p:ext uri="{BB962C8B-B14F-4D97-AF65-F5344CB8AC3E}">
        <p14:creationId xmlns:p14="http://schemas.microsoft.com/office/powerpoint/2010/main" val="799860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232975-CB4E-B548-9880-6C7BAC96A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/>
              <a:t>CONTEXTO AÑO 2020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99B867-66FF-0A4C-AF18-EBEF9DE41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/>
              <a:t>Declaración de estado de catástrofe por pandemia Covid- 19</a:t>
            </a:r>
          </a:p>
          <a:p>
            <a:r>
              <a:rPr lang="es-CL" dirty="0"/>
              <a:t>Ley Nº 21226, regimen de excepción de audiencias</a:t>
            </a:r>
          </a:p>
          <a:p>
            <a:r>
              <a:rPr lang="es-CL" dirty="0"/>
              <a:t>Funcionamiento del Tribunal en 1 sala durante el año 2020</a:t>
            </a:r>
          </a:p>
          <a:p>
            <a:r>
              <a:rPr lang="es-CL" dirty="0"/>
              <a:t>Dificultades en ingresos en Tribunal de nuevas apelaciones por restricciones de INAPI (remisión digital de expediente y suspension de causas en INAPI – termino probatorio )</a:t>
            </a:r>
          </a:p>
          <a:p>
            <a:r>
              <a:rPr lang="es-CL" dirty="0"/>
              <a:t>Tribunal no tiene tramitación electrónica de expedientes </a:t>
            </a:r>
          </a:p>
        </p:txBody>
      </p:sp>
    </p:spTree>
    <p:extLst>
      <p:ext uri="{BB962C8B-B14F-4D97-AF65-F5344CB8AC3E}">
        <p14:creationId xmlns:p14="http://schemas.microsoft.com/office/powerpoint/2010/main" val="920686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CB7C60-3966-9E42-A859-76F800CAC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Antecedentes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EF6A91-C6A0-3747-BAB2-EFE751F37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Tribunal especial independiente </a:t>
            </a:r>
          </a:p>
          <a:p>
            <a:r>
              <a:rPr lang="es-CL" dirty="0"/>
              <a:t>Tribunal que ejerce jurisdicción </a:t>
            </a:r>
          </a:p>
          <a:p>
            <a:r>
              <a:rPr lang="es-CL" dirty="0"/>
              <a:t>Conoce via recurso de apelación  (relación con acto administrativo terminal, tutela judicial)</a:t>
            </a:r>
          </a:p>
          <a:p>
            <a:r>
              <a:rPr lang="es-CL" dirty="0"/>
              <a:t>Conoce Protecciones Suplementarias en única instancia </a:t>
            </a:r>
          </a:p>
        </p:txBody>
      </p:sp>
    </p:spTree>
    <p:extLst>
      <p:ext uri="{BB962C8B-B14F-4D97-AF65-F5344CB8AC3E}">
        <p14:creationId xmlns:p14="http://schemas.microsoft.com/office/powerpoint/2010/main" val="3852538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329939-E110-6248-B3C7-C1E92AFC2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ORGANIZACIÓN DEL TRIBUNAL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936FC4-89AB-F149-AE40-C19FBE2B0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A la fecha , 4 ministros titulares ( 2 hombres, 2 mujeres)</a:t>
            </a:r>
          </a:p>
          <a:p>
            <a:r>
              <a:rPr lang="es-CL" dirty="0"/>
              <a:t>3 ministros suplentes ( 2 hombres, 1 mujer)</a:t>
            </a:r>
          </a:p>
          <a:p>
            <a:r>
              <a:rPr lang="es-CL" dirty="0"/>
              <a:t>Funcionarios del Tribunal 11 personas (7 mujeres, 4 hombres)</a:t>
            </a:r>
          </a:p>
          <a:p>
            <a:r>
              <a:rPr lang="es-CL" dirty="0"/>
              <a:t>Funcionamiento del Tribunal durante año 2020</a:t>
            </a:r>
          </a:p>
          <a:p>
            <a:pPr lvl="1"/>
            <a:r>
              <a:rPr lang="es-CL" sz="2400" dirty="0"/>
              <a:t>1 sala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44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A36CB1-801E-9D43-86FD-78ED292C4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Causas ingresadas al tribunal</a:t>
            </a:r>
            <a:br>
              <a:rPr lang="es-CL" dirty="0"/>
            </a:br>
            <a:r>
              <a:rPr lang="es-CL" dirty="0"/>
              <a:t>AÑO 2020 </a:t>
            </a:r>
          </a:p>
        </p:txBody>
      </p:sp>
      <p:graphicFrame>
        <p:nvGraphicFramePr>
          <p:cNvPr id="3" name="Marcador de contenido 2">
            <a:extLst>
              <a:ext uri="{FF2B5EF4-FFF2-40B4-BE49-F238E27FC236}">
                <a16:creationId xmlns:a16="http://schemas.microsoft.com/office/drawing/2014/main" id="{01B54A39-D92E-FC42-8128-6AD43A1326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8083827"/>
              </p:ext>
            </p:extLst>
          </p:nvPr>
        </p:nvGraphicFramePr>
        <p:xfrm>
          <a:off x="2766349" y="2280213"/>
          <a:ext cx="6464803" cy="34166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8294">
                  <a:extLst>
                    <a:ext uri="{9D8B030D-6E8A-4147-A177-3AD203B41FA5}">
                      <a16:colId xmlns:a16="http://schemas.microsoft.com/office/drawing/2014/main" val="4013140067"/>
                    </a:ext>
                  </a:extLst>
                </a:gridCol>
                <a:gridCol w="1373333">
                  <a:extLst>
                    <a:ext uri="{9D8B030D-6E8A-4147-A177-3AD203B41FA5}">
                      <a16:colId xmlns:a16="http://schemas.microsoft.com/office/drawing/2014/main" val="3762974411"/>
                    </a:ext>
                  </a:extLst>
                </a:gridCol>
                <a:gridCol w="1018294">
                  <a:extLst>
                    <a:ext uri="{9D8B030D-6E8A-4147-A177-3AD203B41FA5}">
                      <a16:colId xmlns:a16="http://schemas.microsoft.com/office/drawing/2014/main" val="2553470390"/>
                    </a:ext>
                  </a:extLst>
                </a:gridCol>
                <a:gridCol w="1018294">
                  <a:extLst>
                    <a:ext uri="{9D8B030D-6E8A-4147-A177-3AD203B41FA5}">
                      <a16:colId xmlns:a16="http://schemas.microsoft.com/office/drawing/2014/main" val="2386495569"/>
                    </a:ext>
                  </a:extLst>
                </a:gridCol>
                <a:gridCol w="1018294">
                  <a:extLst>
                    <a:ext uri="{9D8B030D-6E8A-4147-A177-3AD203B41FA5}">
                      <a16:colId xmlns:a16="http://schemas.microsoft.com/office/drawing/2014/main" val="2322007228"/>
                    </a:ext>
                  </a:extLst>
                </a:gridCol>
                <a:gridCol w="1018294">
                  <a:extLst>
                    <a:ext uri="{9D8B030D-6E8A-4147-A177-3AD203B41FA5}">
                      <a16:colId xmlns:a16="http://schemas.microsoft.com/office/drawing/2014/main" val="438666747"/>
                    </a:ext>
                  </a:extLst>
                </a:gridCol>
              </a:tblGrid>
              <a:tr h="565223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CL" sz="2200" u="none" strike="noStrike" dirty="0">
                          <a:effectLst/>
                        </a:rPr>
                        <a:t>Causas Ingresadas en TdPI</a:t>
                      </a:r>
                      <a:endParaRPr lang="es-CL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700440"/>
                  </a:ext>
                </a:extLst>
              </a:tr>
              <a:tr h="339450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 dirty="0" err="1">
                          <a:effectLst/>
                        </a:rPr>
                        <a:t>Proteccion</a:t>
                      </a:r>
                      <a:br>
                        <a:rPr lang="es-CL" sz="1100" u="none" strike="noStrike" dirty="0">
                          <a:effectLst/>
                        </a:rPr>
                      </a:br>
                      <a:r>
                        <a:rPr lang="es-CL" sz="1100" u="none" strike="noStrike" dirty="0">
                          <a:effectLst/>
                        </a:rPr>
                        <a:t>Suplementarias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Recursos de </a:t>
                      </a:r>
                      <a:br>
                        <a:rPr lang="es-CL" sz="1100" u="none" strike="noStrike">
                          <a:effectLst/>
                        </a:rPr>
                      </a:br>
                      <a:r>
                        <a:rPr lang="es-CL" sz="1100" u="none" strike="noStrike">
                          <a:effectLst/>
                        </a:rPr>
                        <a:t>Hecho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Recursos de apelaciones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353983"/>
                  </a:ext>
                </a:extLst>
              </a:tr>
              <a:tr h="1018350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Variedades</a:t>
                      </a:r>
                      <a:br>
                        <a:rPr lang="es-CL" sz="1100" u="none" strike="noStrike">
                          <a:effectLst/>
                        </a:rPr>
                      </a:br>
                      <a:r>
                        <a:rPr lang="es-CL" sz="1100" u="none" strike="noStrike">
                          <a:effectLst/>
                        </a:rPr>
                        <a:t>Vegetales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Patentes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Marcas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843889"/>
                  </a:ext>
                </a:extLst>
              </a:tr>
              <a:tr h="746790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98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7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6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116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1308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1143771"/>
                  </a:ext>
                </a:extLst>
              </a:tr>
              <a:tr h="746790">
                <a:tc>
                  <a:txBody>
                    <a:bodyPr/>
                    <a:lstStyle/>
                    <a:p>
                      <a:pPr algn="l" fontAlgn="b"/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500" u="none" strike="noStrike">
                          <a:effectLst/>
                        </a:rPr>
                        <a:t>Total de causas 2020</a:t>
                      </a:r>
                      <a:endParaRPr lang="es-CL" sz="15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500" u="none" strike="noStrike" dirty="0">
                          <a:effectLst/>
                        </a:rPr>
                        <a:t>1535</a:t>
                      </a:r>
                      <a:endParaRPr lang="es-CL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882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142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2864AF-5840-FC4E-B1C4-B1A2D555F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AUDIENCIAS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7E9FDDE0-4324-804F-A6DC-5563915530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4817601"/>
              </p:ext>
            </p:extLst>
          </p:nvPr>
        </p:nvGraphicFramePr>
        <p:xfrm>
          <a:off x="3090442" y="2430684"/>
          <a:ext cx="5787341" cy="3842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7938">
                  <a:extLst>
                    <a:ext uri="{9D8B030D-6E8A-4147-A177-3AD203B41FA5}">
                      <a16:colId xmlns:a16="http://schemas.microsoft.com/office/drawing/2014/main" val="1981094860"/>
                    </a:ext>
                  </a:extLst>
                </a:gridCol>
                <a:gridCol w="1837251">
                  <a:extLst>
                    <a:ext uri="{9D8B030D-6E8A-4147-A177-3AD203B41FA5}">
                      <a16:colId xmlns:a16="http://schemas.microsoft.com/office/drawing/2014/main" val="974263045"/>
                    </a:ext>
                  </a:extLst>
                </a:gridCol>
                <a:gridCol w="2572152">
                  <a:extLst>
                    <a:ext uri="{9D8B030D-6E8A-4147-A177-3AD203B41FA5}">
                      <a16:colId xmlns:a16="http://schemas.microsoft.com/office/drawing/2014/main" val="2427983248"/>
                    </a:ext>
                  </a:extLst>
                </a:gridCol>
              </a:tblGrid>
              <a:tr h="4209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C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Audiencias Ordinarias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Audiencias Extraordinarias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59622986"/>
                  </a:ext>
                </a:extLst>
              </a:tr>
              <a:tr h="285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ene-20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17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6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66229623"/>
                  </a:ext>
                </a:extLst>
              </a:tr>
              <a:tr h="285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feb-20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12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81771602"/>
                  </a:ext>
                </a:extLst>
              </a:tr>
              <a:tr h="285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mar-20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12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3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18299623"/>
                  </a:ext>
                </a:extLst>
              </a:tr>
              <a:tr h="285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abr-20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4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42639050"/>
                  </a:ext>
                </a:extLst>
              </a:tr>
              <a:tr h="285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may-20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3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711103"/>
                  </a:ext>
                </a:extLst>
              </a:tr>
              <a:tr h="285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jun-20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17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6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96332312"/>
                  </a:ext>
                </a:extLst>
              </a:tr>
              <a:tr h="285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jul-20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4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97544866"/>
                  </a:ext>
                </a:extLst>
              </a:tr>
              <a:tr h="285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ago-20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16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4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12881427"/>
                  </a:ext>
                </a:extLst>
              </a:tr>
              <a:tr h="285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sept-20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17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4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31272431"/>
                  </a:ext>
                </a:extLst>
              </a:tr>
              <a:tr h="285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oct-20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18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79096261"/>
                  </a:ext>
                </a:extLst>
              </a:tr>
              <a:tr h="285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nov-20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16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8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22711599"/>
                  </a:ext>
                </a:extLst>
              </a:tr>
              <a:tr h="2851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C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143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48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54764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813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5469D6-7B4B-8547-A781-E9CD33D05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95132"/>
            <a:ext cx="9905998" cy="1478570"/>
          </a:xfrm>
        </p:spPr>
        <p:txBody>
          <a:bodyPr/>
          <a:lstStyle/>
          <a:p>
            <a:pPr algn="ctr"/>
            <a:r>
              <a:rPr lang="es-CL" dirty="0"/>
              <a:t>CAUSAS FALLADAS 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4681FE9-39AD-814E-8D34-B180EA3FDE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4610695"/>
              </p:ext>
            </p:extLst>
          </p:nvPr>
        </p:nvGraphicFramePr>
        <p:xfrm>
          <a:off x="1869958" y="1773702"/>
          <a:ext cx="8842917" cy="45162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7378">
                  <a:extLst>
                    <a:ext uri="{9D8B030D-6E8A-4147-A177-3AD203B41FA5}">
                      <a16:colId xmlns:a16="http://schemas.microsoft.com/office/drawing/2014/main" val="3795604860"/>
                    </a:ext>
                  </a:extLst>
                </a:gridCol>
                <a:gridCol w="251033">
                  <a:extLst>
                    <a:ext uri="{9D8B030D-6E8A-4147-A177-3AD203B41FA5}">
                      <a16:colId xmlns:a16="http://schemas.microsoft.com/office/drawing/2014/main" val="359868778"/>
                    </a:ext>
                  </a:extLst>
                </a:gridCol>
                <a:gridCol w="251033">
                  <a:extLst>
                    <a:ext uri="{9D8B030D-6E8A-4147-A177-3AD203B41FA5}">
                      <a16:colId xmlns:a16="http://schemas.microsoft.com/office/drawing/2014/main" val="2647649927"/>
                    </a:ext>
                  </a:extLst>
                </a:gridCol>
                <a:gridCol w="599367">
                  <a:extLst>
                    <a:ext uri="{9D8B030D-6E8A-4147-A177-3AD203B41FA5}">
                      <a16:colId xmlns:a16="http://schemas.microsoft.com/office/drawing/2014/main" val="93421328"/>
                    </a:ext>
                  </a:extLst>
                </a:gridCol>
                <a:gridCol w="4976880">
                  <a:extLst>
                    <a:ext uri="{9D8B030D-6E8A-4147-A177-3AD203B41FA5}">
                      <a16:colId xmlns:a16="http://schemas.microsoft.com/office/drawing/2014/main" val="2506651042"/>
                    </a:ext>
                  </a:extLst>
                </a:gridCol>
                <a:gridCol w="1697226">
                  <a:extLst>
                    <a:ext uri="{9D8B030D-6E8A-4147-A177-3AD203B41FA5}">
                      <a16:colId xmlns:a16="http://schemas.microsoft.com/office/drawing/2014/main" val="2384511529"/>
                    </a:ext>
                  </a:extLst>
                </a:gridCol>
              </a:tblGrid>
              <a:tr h="277508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CAUSAS FALLADAS ENERO -DICIEMBRE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872936"/>
                  </a:ext>
                </a:extLst>
              </a:tr>
              <a:tr h="353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Marcas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Patentes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Protecciones suplementarias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Total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7280219"/>
                  </a:ext>
                </a:extLst>
              </a:tr>
              <a:tr h="27750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ene-20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165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6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181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22045656"/>
                  </a:ext>
                </a:extLst>
              </a:tr>
              <a:tr h="27750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feb-20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89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6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2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97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24336675"/>
                  </a:ext>
                </a:extLst>
              </a:tr>
              <a:tr h="27750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mar-20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95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4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8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107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43271298"/>
                  </a:ext>
                </a:extLst>
              </a:tr>
              <a:tr h="27750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abr-20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21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22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07736236"/>
                  </a:ext>
                </a:extLst>
              </a:tr>
              <a:tr h="27750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may-20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95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3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6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104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3273711"/>
                  </a:ext>
                </a:extLst>
              </a:tr>
              <a:tr h="27750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jun-20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125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11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137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6022698"/>
                  </a:ext>
                </a:extLst>
              </a:tr>
              <a:tr h="27750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jul-20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145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9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 dirty="0">
                          <a:effectLst/>
                        </a:rPr>
                        <a:t>13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167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59064385"/>
                  </a:ext>
                </a:extLst>
              </a:tr>
              <a:tr h="27750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ago-20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118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4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132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23464289"/>
                  </a:ext>
                </a:extLst>
              </a:tr>
              <a:tr h="27750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sept-20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152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7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13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172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29402444"/>
                  </a:ext>
                </a:extLst>
              </a:tr>
              <a:tr h="27750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oct-20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144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9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163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61191906"/>
                  </a:ext>
                </a:extLst>
              </a:tr>
              <a:tr h="27750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nov-20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147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11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168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48466916"/>
                  </a:ext>
                </a:extLst>
              </a:tr>
              <a:tr h="27750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dic-20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64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2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3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69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51991184"/>
                  </a:ext>
                </a:extLst>
              </a:tr>
              <a:tr h="27750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Total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1149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66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93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13084189"/>
                  </a:ext>
                </a:extLst>
              </a:tr>
              <a:tr h="2775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800">
                          <a:effectLst/>
                        </a:rPr>
                        <a:t>Causas terminadas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b="1" dirty="0">
                          <a:effectLst/>
                        </a:rPr>
                        <a:t>1.309</a:t>
                      </a:r>
                      <a:endParaRPr lang="es-CL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78474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985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C1F526-4458-6149-8C35-0A7DA6452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ESTADISTICA PATENTES 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DCFF5967-CF90-544F-966E-AD90AA336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s-CL" dirty="0"/>
              <a:t>TOTAL DE FALLO PATENTES 2020:			66</a:t>
            </a:r>
          </a:p>
          <a:p>
            <a:pPr lvl="2">
              <a:buFont typeface="Wingdings" pitchFamily="2" charset="2"/>
              <a:buChar char="Ø"/>
            </a:pPr>
            <a:r>
              <a:rPr lang="es-CL" dirty="0"/>
              <a:t>MODELO DE UTILIDAD 				   2</a:t>
            </a:r>
          </a:p>
          <a:p>
            <a:pPr lvl="2">
              <a:buFont typeface="Wingdings" pitchFamily="2" charset="2"/>
              <a:buChar char="Ø"/>
            </a:pPr>
            <a:r>
              <a:rPr lang="es-CL" dirty="0"/>
              <a:t>DISEÑO INDUSTRIAL 				   1</a:t>
            </a:r>
          </a:p>
          <a:p>
            <a:pPr lvl="2">
              <a:buFont typeface="Wingdings" pitchFamily="2" charset="2"/>
              <a:buChar char="Ø"/>
            </a:pPr>
            <a:r>
              <a:rPr lang="es-CL" dirty="0"/>
              <a:t>PATENTE DE INVENCIÓN 				 63</a:t>
            </a:r>
          </a:p>
          <a:p>
            <a:pPr marL="914400" lvl="2" indent="0">
              <a:buNone/>
            </a:pPr>
            <a:endParaRPr lang="es-CL" dirty="0"/>
          </a:p>
          <a:p>
            <a:pPr marL="331788" lvl="2" indent="-285750">
              <a:buFont typeface="Wingdings" pitchFamily="2" charset="2"/>
              <a:buChar char="Ø"/>
            </a:pPr>
            <a:r>
              <a:rPr lang="es-CL" sz="2400" dirty="0"/>
              <a:t>MATERIAS PATENTES FALLADAS</a:t>
            </a:r>
          </a:p>
          <a:p>
            <a:pPr marL="1246188" lvl="4" indent="-285750">
              <a:buFont typeface="Wingdings" pitchFamily="2" charset="2"/>
              <a:buChar char="Ø"/>
            </a:pPr>
            <a:r>
              <a:rPr lang="es-CL" dirty="0"/>
              <a:t>MECÁNICAS 					33</a:t>
            </a:r>
          </a:p>
          <a:p>
            <a:pPr marL="1246188" lvl="4" indent="-285750">
              <a:buFont typeface="Wingdings" pitchFamily="2" charset="2"/>
              <a:buChar char="Ø"/>
            </a:pPr>
            <a:r>
              <a:rPr lang="es-CL" dirty="0"/>
              <a:t>BIOQUÍMICAS 					15</a:t>
            </a:r>
          </a:p>
          <a:p>
            <a:pPr marL="1246188" lvl="4" indent="-285750">
              <a:buFont typeface="Wingdings" pitchFamily="2" charset="2"/>
              <a:buChar char="Ø"/>
            </a:pPr>
            <a:r>
              <a:rPr lang="es-CL" dirty="0"/>
              <a:t>QUIMICA Y FARMACIA 				13</a:t>
            </a:r>
          </a:p>
          <a:p>
            <a:pPr marL="1246188" lvl="4" indent="-285750">
              <a:buFont typeface="Wingdings" pitchFamily="2" charset="2"/>
              <a:buChar char="Ø"/>
            </a:pPr>
            <a:r>
              <a:rPr lang="es-CL" dirty="0"/>
              <a:t>QUÍMICAS					  5 </a:t>
            </a:r>
          </a:p>
          <a:p>
            <a:pPr>
              <a:buFont typeface="Wingdings" pitchFamily="2" charset="2"/>
              <a:buChar char="Ø"/>
            </a:pPr>
            <a:r>
              <a:rPr lang="es-CL" dirty="0"/>
              <a:t>TOTAL AUDIENCIAS PERICIALES :			            48</a:t>
            </a:r>
          </a:p>
          <a:p>
            <a:pPr>
              <a:buFont typeface="Wingdings" pitchFamily="2" charset="2"/>
              <a:buChar char="Ø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61247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8B7648-7842-B74B-B72C-BEF8EE35B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CASACIONES </a:t>
            </a:r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0405398"/>
              </p:ext>
            </p:extLst>
          </p:nvPr>
        </p:nvGraphicFramePr>
        <p:xfrm>
          <a:off x="2064329" y="2097088"/>
          <a:ext cx="8139847" cy="39856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6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6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66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6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66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66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8498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 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489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t-BR" sz="2200" u="none" strike="noStrike" dirty="0">
                          <a:effectLst/>
                        </a:rPr>
                        <a:t>Causas Elevadas a Corte Suprema durante 2020</a:t>
                      </a:r>
                      <a:endParaRPr lang="pt-B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28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Recursos de casación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2851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Variedades</a:t>
                      </a:r>
                      <a:br>
                        <a:rPr lang="es-CL" sz="1100" u="none" strike="noStrike">
                          <a:effectLst/>
                        </a:rPr>
                      </a:br>
                      <a:r>
                        <a:rPr lang="es-CL" sz="1100" u="none" strike="noStrike">
                          <a:effectLst/>
                        </a:rPr>
                        <a:t>Vegetales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 dirty="0">
                          <a:effectLst/>
                        </a:rPr>
                        <a:t>Patentes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Marcas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42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0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9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96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542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500" u="none" strike="noStrike" dirty="0">
                          <a:effectLst/>
                        </a:rPr>
                        <a:t>Total de causas </a:t>
                      </a:r>
                      <a:endParaRPr lang="es-CL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500" u="none" strike="noStrike" dirty="0">
                          <a:effectLst/>
                        </a:rPr>
                        <a:t>105</a:t>
                      </a:r>
                      <a:endParaRPr lang="es-CL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Casaciones de fallos 2020 sólo 26 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28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 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 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30993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1859</TotalTime>
  <Words>681</Words>
  <Application>Microsoft Macintosh PowerPoint</Application>
  <PresentationFormat>Panorámica</PresentationFormat>
  <Paragraphs>225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Tw Cen MT</vt:lpstr>
      <vt:lpstr>Wingdings</vt:lpstr>
      <vt:lpstr>Circuito</vt:lpstr>
      <vt:lpstr>CUENTA PUBLICA  TRIBUNAL DE PROPIEDAD INDUSTRIAL  2020</vt:lpstr>
      <vt:lpstr>CONTEXTO AÑO 2020</vt:lpstr>
      <vt:lpstr>Antecedentes </vt:lpstr>
      <vt:lpstr>ORGANIZACIÓN DEL TRIBUNAL </vt:lpstr>
      <vt:lpstr>Causas ingresadas al tribunal AÑO 2020 </vt:lpstr>
      <vt:lpstr>AUDIENCIAS</vt:lpstr>
      <vt:lpstr>CAUSAS FALLADAS </vt:lpstr>
      <vt:lpstr>ESTADISTICA PATENTES </vt:lpstr>
      <vt:lpstr>CASACIONES </vt:lpstr>
      <vt:lpstr>HITOS GESTIÓN 2020</vt:lpstr>
      <vt:lpstr>EXPEDIENTE DE TRAMITACIÓN DIGITAL </vt:lpstr>
      <vt:lpstr>EXPEDIENTE DE TRAMITACIÓN DIGITAL </vt:lpstr>
      <vt:lpstr>DESAFIOS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CUENTA PUBLICA  TRIBUNAL DE PROPIEDAD INDUSTRIAL  2020</dc:title>
  <dc:creator>Andres Alvarez</dc:creator>
  <cp:lastModifiedBy>Andres Alvarez</cp:lastModifiedBy>
  <cp:revision>48</cp:revision>
  <dcterms:created xsi:type="dcterms:W3CDTF">2020-12-15T14:14:55Z</dcterms:created>
  <dcterms:modified xsi:type="dcterms:W3CDTF">2020-12-18T12:43:04Z</dcterms:modified>
</cp:coreProperties>
</file>